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ee3c91ca0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eee3c91ca0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ee3c91ca0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eee3c91ca0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ee3c91ca0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eee3c91ca0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eee3c91ca0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eee3c91ca0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ee3c91ca0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ee3c91ca0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ee3c91ca0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eee3c91ca0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eee3c91ca0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eee3c91ca0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ee3c91ca0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eee3c91ca0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eee3c91ca0_0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eee3c91ca0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ee3c91ca0_0_3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eee3c91ca0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ee3c91ca0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eee3c91ca0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eee3c91ca0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eee3c91ca0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eee3c91ca0_0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eee3c91ca0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eee3c91ca0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eee3c91ca0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eee3c91ca0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eee3c91ca0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ee3c91ca0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eee3c91ca0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ee3c91ca0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eee3c91ca0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ee3c91ca0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eee3c91ca0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ee3c91ca0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ee3c91ca0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eee3c91ca0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eee3c91ca0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Санхүүгийн итгэмжит нярав</a:t>
            </a:r>
            <a:endParaRPr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Financial Stewardship</a:t>
            </a:r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000" b="0">
                <a:solidFill>
                  <a:srgbClr val="FFFFFF"/>
                </a:solidFill>
                <a:latin typeface="Arial"/>
              </a:rPr>
              <a:t>Монгол орчуулгатай</a:t>
            </a:r>
            <a:endParaRPr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Mongolian Translation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Бодит хөрөнгө оруулалтын жишээ</a:t>
            </a:r>
            <a:endParaRPr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Example of Real Investment</a:t>
            </a:r>
          </a:p>
        </p:txBody>
      </p:sp>
      <p:sp>
        <p:nvSpPr>
          <p:cNvPr id="197" name="Google Shape;197;p22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Зардлууд: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Costs: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Тэжээл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Feed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Эрүүл мэндийн арчилгаа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Healthcare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Цаг ба хөдөлмөр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Time and effort</a:t>
            </a:r>
          </a:p>
          <a:p>
            <a:pPr algn="l">
              <a:spcBef>
                <a:spcPts val="300"/>
              </a:spcBef>
            </a:pPr>
            <a:r>
              <a:rPr sz="2000" b="1">
                <a:solidFill>
                  <a:srgbClr val="FFFFFF"/>
                </a:solidFill>
                <a:latin typeface="Arial"/>
              </a:rPr>
              <a:t>Сургамж: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Lesson: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Хөрөнгө оруулалт ихэвчлэн үр дүнгээс өмнө тэвчээр, золиос шаарддаг.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Investment often requires patience and sacrifice before rewards come.</a:t>
            </a:r>
          </a:p>
        </p:txBody>
      </p:sp>
      <p:sp>
        <p:nvSpPr>
          <p:cNvPr id="198" name="Google Shape;198;p22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Таны эхний санхүүгийн бүтээгдэхүүн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Your First Financial Product</a:t>
            </a:r>
          </a:p>
        </p:txBody>
      </p:sp>
      <p:sp>
        <p:nvSpPr>
          <p:cNvPr id="204" name="Google Shape;204;p23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Хугацаатай хадгаламж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Fixed-Term Savings Account</a:t>
            </a:r>
          </a:p>
          <a:p>
            <a:pPr algn="l">
              <a:spcBef>
                <a:spcPts val="300"/>
              </a:spcBef>
            </a:pPr>
            <a:r>
              <a:rPr sz="2000" b="1">
                <a:solidFill>
                  <a:srgbClr val="FFFFFF"/>
                </a:solidFill>
                <a:latin typeface="Arial"/>
              </a:rPr>
              <a:t>Давуу талууд: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Benefits: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Аюул багатай, энгийн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Safe and simple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Хүү авна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Earn interest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Хадгалах дадал суулгана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Develop saving habits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Эрсдэл бага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Low risk</a:t>
            </a:r>
          </a:p>
        </p:txBody>
      </p:sp>
      <p:sp>
        <p:nvSpPr>
          <p:cNvPr id="205" name="Google Shape;205;p23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Таны эхний санхүүгийн бүтээгдэхүүн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Your First Financial Product</a:t>
            </a:r>
          </a:p>
        </p:txBody>
      </p:sp>
      <p:sp>
        <p:nvSpPr>
          <p:cNvPr id="211" name="Google Shape;211;p24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Сайн эхний алхам болох хүмүүс: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Great First Step For: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Сурагчид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Students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Залуучууд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Young adults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Эхлэгч хөрөнгө оруулагчид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Beginner investors</a:t>
            </a:r>
          </a:p>
        </p:txBody>
      </p:sp>
      <p:sp>
        <p:nvSpPr>
          <p:cNvPr id="212" name="Google Shape;212;p24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Хэрэгцээ ба хүсэл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Needs vs. Wants</a:t>
            </a:r>
          </a:p>
        </p:txBody>
      </p:sp>
      <p:sp>
        <p:nvSpPr>
          <p:cNvPr id="218" name="Google Shape;218;p25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Өөрөөсөө асуу: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Ask Yourself: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"Надад үнэхээр хэрэгтэй юу, эсвэл би зүгээр л хүсэж байна уу?"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"Do I need this, or do I just want it?"</a:t>
            </a:r>
          </a:p>
        </p:txBody>
      </p:sp>
      <p:sp>
        <p:nvSpPr>
          <p:cNvPr id="219" name="Google Shape;219;p25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Хэрэгцээ ба хүсэл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Needs vs. Wants</a:t>
            </a:r>
          </a:p>
        </p:txBody>
      </p:sp>
      <p:sp>
        <p:nvSpPr>
          <p:cNvPr id="225" name="Google Shape;225;p26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b="0">
                <a:solidFill>
                  <a:srgbClr val="FFFFFF"/>
                </a:solidFill>
                <a:latin typeface="Arial"/>
              </a:rPr>
              <a:t>Хэрэгцээ</a:t>
            </a:r>
            <a:endParaRPr sz="1400"/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Needs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Хоол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Food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Тээвэр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Transportation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Хичээлийн хэрэгсэл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School supplies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Зайлшгүй зардал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Essential expenses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Хүсэл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Wants</a:t>
            </a:r>
          </a:p>
          <a:p>
            <a:pPr algn="l">
              <a:buNone/>
            </a:pPr>
            <a:r>
              <a:rPr sz="1400" b="0">
                <a:solidFill>
                  <a:srgbClr val="C9D8EA"/>
                </a:solidFill>
                <a:latin typeface="Arial"/>
              </a:rPr>
              <a:t>Entertainment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Шинэ gadget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New gadgets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Гадуур хооллох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Eating out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Зайлшгүй биш худалдан авалт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Non-essential purchases</a:t>
            </a:r>
          </a:p>
        </p:txBody>
      </p:sp>
      <p:sp>
        <p:nvSpPr>
          <p:cNvPr id="226" name="Google Shape;226;p26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7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Хэрэгцээ ба хүсэл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Needs vs. Wants</a:t>
            </a:r>
          </a:p>
        </p:txBody>
      </p:sp>
      <p:sp>
        <p:nvSpPr>
          <p:cNvPr id="232" name="Google Shape;232;p27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400" b="1">
                <a:solidFill>
                  <a:srgbClr val="FFFFFF"/>
                </a:solidFill>
                <a:latin typeface="Arial"/>
              </a:rPr>
              <a:t>50% Хэрэгцээ</a:t>
            </a:r>
            <a:endParaRPr sz="1400"/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50% Needs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Өдрийн хоол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Lunch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Тээвэр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Transportation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Бичиг хэрэг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Stationery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Үндсэн хэрэгцээ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Basic necessities</a:t>
            </a:r>
          </a:p>
          <a:p>
            <a:pPr algn="l">
              <a:spcBef>
                <a:spcPts val="300"/>
              </a:spcBef>
            </a:pPr>
            <a:r>
              <a:rPr sz="1400" b="1">
                <a:solidFill>
                  <a:srgbClr val="FFFFFF"/>
                </a:solidFill>
                <a:latin typeface="Arial"/>
              </a:rPr>
              <a:t>25% Хүсэл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25% Wants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Найзуудтайгаа гарах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Going out with friends</a:t>
            </a:r>
          </a:p>
          <a:p>
            <a:pPr algn="l">
              <a:buNone/>
            </a:pPr>
            <a:r>
              <a:rPr sz="1400" b="0">
                <a:solidFill>
                  <a:srgbClr val="C9D8EA"/>
                </a:solidFill>
                <a:latin typeface="Arial"/>
              </a:rPr>
              <a:t>Hobby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Hobbies</a:t>
            </a:r>
          </a:p>
          <a:p>
            <a:pPr algn="l">
              <a:buNone/>
            </a:pPr>
            <a:r>
              <a:rPr sz="1400" b="0">
                <a:solidFill>
                  <a:srgbClr val="C9D8EA"/>
                </a:solidFill>
                <a:latin typeface="Arial"/>
              </a:rPr>
              <a:t>Entertainment</a:t>
            </a:r>
          </a:p>
          <a:p>
            <a:pPr algn="l">
              <a:spcBef>
                <a:spcPts val="300"/>
              </a:spcBef>
            </a:pPr>
            <a:r>
              <a:rPr sz="1400" b="1">
                <a:solidFill>
                  <a:srgbClr val="FFFFFF"/>
                </a:solidFill>
                <a:latin typeface="Arial"/>
              </a:rPr>
              <a:t>25% Хадгаламж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25% Savings</a:t>
            </a:r>
          </a:p>
          <a:p>
            <a:pPr algn="l">
              <a:buNone/>
            </a:pPr>
            <a:r>
              <a:rPr sz="1400" b="0">
                <a:solidFill>
                  <a:srgbClr val="C9D8EA"/>
                </a:solidFill>
                <a:latin typeface="Arial"/>
              </a:rPr>
              <a:t>Laptop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Их сургуулийн төлбөр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University tuition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Яаралтай сан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Emergency fund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Ирээдүйн хөрөнгө оруулалт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Future investments</a:t>
            </a:r>
          </a:p>
        </p:txBody>
      </p:sp>
      <p:sp>
        <p:nvSpPr>
          <p:cNvPr id="233" name="Google Shape;233;p27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Хамгийн сайн хөрөнгө оруулалт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The Best Investment</a:t>
            </a:r>
          </a:p>
        </p:txBody>
      </p:sp>
      <p:sp>
        <p:nvSpPr>
          <p:cNvPr id="239" name="Google Shape;239;p28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Өөртөө хөрөнгө оруул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Invest in Yourself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Яагаад?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Why?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Хамгийн өндөр өгөөж ихэвчлэн хувь хүний өсөлтөөс ирдэг.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The highest return often comes from personal growth.</a:t>
            </a:r>
          </a:p>
        </p:txBody>
      </p:sp>
      <p:sp>
        <p:nvSpPr>
          <p:cNvPr id="240" name="Google Shape;240;p28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Хамгийн сайн хөрөнгө оруулалт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The Best Investment</a:t>
            </a:r>
          </a:p>
        </p:txBody>
      </p:sp>
      <p:sp>
        <p:nvSpPr>
          <p:cNvPr id="246" name="Google Shape;246;p29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rial"/>
              </a:rPr>
              <a:t>Хөрөнгө оруулах талбарууд:</a:t>
            </a:r>
            <a:endParaRPr sz="1400"/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Areas to Invest In: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Боловсрол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Education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Унших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Reading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Харилцааны чадвар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Communication skills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Манлайлал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Leadership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Технологийн чадвар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Technology skills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Санаарай: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Remember: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Мэдлэгийг хэн ч чамаас булааж чадахгүй.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Knowledge can never be taken away from you.</a:t>
            </a:r>
          </a:p>
        </p:txBody>
      </p:sp>
      <p:sp>
        <p:nvSpPr>
          <p:cNvPr id="247" name="Google Shape;247;p29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Таны үнэ цэнийг өсгөх чадварууд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Skills That Increase Your Value</a:t>
            </a:r>
          </a:p>
        </p:txBody>
      </p:sp>
      <p:sp>
        <p:nvSpPr>
          <p:cNvPr id="253" name="Google Shape;253;p30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b="0">
                <a:solidFill>
                  <a:srgbClr val="FFFFFF"/>
                </a:solidFill>
                <a:latin typeface="Arial"/>
              </a:rPr>
              <a:t>Чадвар ба хэл сур</a:t>
            </a:r>
            <a:endParaRPr sz="1400"/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Learn Skills and Languages</a:t>
            </a:r>
          </a:p>
          <a:p>
            <a:pPr algn="l">
              <a:spcBef>
                <a:spcPts val="300"/>
              </a:spcBef>
            </a:pPr>
            <a:r>
              <a:rPr sz="1400" b="1">
                <a:solidFill>
                  <a:srgbClr val="FFFFFF"/>
                </a:solidFill>
                <a:latin typeface="Arial"/>
              </a:rPr>
              <a:t>Өндөр үнэ цэнтэй чадварууд: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High-Value Skills: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Англи хэл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English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Хиймэл оюун ухаан (AI)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Artificial Intelligence (AI)</a:t>
            </a:r>
          </a:p>
          <a:p>
            <a:pPr algn="l">
              <a:buNone/>
            </a:pPr>
            <a:r>
              <a:rPr sz="1400" b="0">
                <a:solidFill>
                  <a:srgbClr val="C9D8EA"/>
                </a:solidFill>
                <a:latin typeface="Arial"/>
              </a:rPr>
              <a:t>Computer skills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Олон нийтийн өмнө ярих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Public speaking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Яагаад чухал вэ?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Why It Matters: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Монголын эдийн засаг өсөж байна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Mongolia's economy is growing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Чадвартай ажилчдын хэрэгцээ нэмэгдэж байна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Skilled workers are in greater demand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Илүү сайн чадвар нь илүү сайн боломж, орлого руу хөтөлдөг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Better skills often lead to better opportunities and higher income</a:t>
            </a:r>
          </a:p>
        </p:txBody>
      </p:sp>
      <p:sp>
        <p:nvSpPr>
          <p:cNvPr id="254" name="Google Shape;254;p30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1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Луйвраас болгоомжил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Beware of Fraud</a:t>
            </a:r>
          </a:p>
        </p:txBody>
      </p:sp>
      <p:sp>
        <p:nvSpPr>
          <p:cNvPr id="260" name="Google Shape;260;p31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rial"/>
              </a:rPr>
              <a:t>Нийтлэг улаан дохио:</a:t>
            </a:r>
            <a:endParaRPr sz="1400"/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Common Red Flags: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"Баталгаатай ашиг"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"Guaranteed profits"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"Нэг шөнийн дотор баяж"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"Get rich overnight"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"Бүгд хийж байна"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"Everyone is doing it"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Шууд хөрөнгө оруулах дарамт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Pressure to invest immediately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Ихэвчлэн гарч ирдэг газар: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Where They Often Appear:</a:t>
            </a:r>
          </a:p>
          <a:p>
            <a:pPr algn="l">
              <a:buNone/>
            </a:pPr>
            <a:r>
              <a:rPr sz="1600" b="0">
                <a:solidFill>
                  <a:srgbClr val="C9D8EA"/>
                </a:solidFill>
                <a:latin typeface="Arial"/>
              </a:rPr>
              <a:t>Facebook</a:t>
            </a:r>
          </a:p>
          <a:p>
            <a:pPr algn="l">
              <a:buNone/>
            </a:pPr>
            <a:r>
              <a:rPr sz="1600" b="0">
                <a:solidFill>
                  <a:srgbClr val="C9D8EA"/>
                </a:solidFill>
                <a:latin typeface="Arial"/>
              </a:rPr>
              <a:t>TikTok</a:t>
            </a:r>
          </a:p>
          <a:p>
            <a:pPr algn="l">
              <a:buNone/>
            </a:pPr>
            <a:r>
              <a:rPr sz="1600" b="0">
                <a:solidFill>
                  <a:srgbClr val="C9D8EA"/>
                </a:solidFill>
                <a:latin typeface="Arial"/>
              </a:rPr>
              <a:t>Social media advertisement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Social media advertisements</a:t>
            </a:r>
          </a:p>
        </p:txBody>
      </p:sp>
      <p:sp>
        <p:nvSpPr>
          <p:cNvPr id="261" name="Google Shape;261;p31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600" b="1">
                <a:solidFill>
                  <a:srgbClr val="FFFFFF"/>
                </a:solidFill>
                <a:latin typeface="Arial"/>
              </a:rPr>
              <a:t>Санхүүгийн удирдлага ба хөрөнгө оруулалт гэж юу вэ?</a:t>
            </a:r>
            <a:endParaRPr sz="2500"/>
          </a:p>
          <a:p>
            <a:pPr algn="l">
              <a:buNone/>
            </a:pPr>
            <a:r>
              <a:rPr sz="1500" i="1">
                <a:solidFill>
                  <a:srgbClr val="C9D8EA"/>
                </a:solidFill>
                <a:latin typeface="Arial"/>
              </a:rPr>
              <a:t>What is Financial Management &amp; Investment?</a:t>
            </a:r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rial"/>
              </a:rPr>
              <a:t>Нөхцөл байдал:</a:t>
            </a:r>
            <a:endParaRPr sz="1400"/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Scenario: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Эцэг эх чинь чамд 1,000,000 төгрөг ($280) өглөө гэж төсөөл.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Imagine your parents give you 1,000,000 MNT ($280).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Тэд чамаас ингэж хүсэв: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They ask you to: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1 жил хадгал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Keep it for one year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20%-иар өсгө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Grow it by 20%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1 жилийн дараа 1,200,000 төгрөг буцаа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Return 1,200,000 MNT after one year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Асуулт: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Question: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Чи юу хийх вэ?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What would you do?</a:t>
            </a:r>
          </a:p>
        </p:txBody>
      </p:sp>
      <p:sp>
        <p:nvSpPr>
          <p:cNvPr id="142" name="Google Shape;142;p14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2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Яаж аюулгүй байх вэ?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How to Stay Safe</a:t>
            </a:r>
          </a:p>
        </p:txBody>
      </p:sp>
      <p:sp>
        <p:nvSpPr>
          <p:cNvPr id="267" name="Google Shape;267;p32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b="0">
                <a:solidFill>
                  <a:srgbClr val="FFFFFF"/>
                </a:solidFill>
                <a:latin typeface="Arial"/>
              </a:rPr>
              <a:t>Хөрөнгө оруулахаас өмнө</a:t>
            </a:r>
            <a:endParaRPr sz="1400"/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Before Investing</a:t>
            </a:r>
          </a:p>
          <a:p>
            <a:pPr algn="l">
              <a:spcBef>
                <a:spcPts val="300"/>
              </a:spcBef>
            </a:pPr>
            <a:r>
              <a:rPr sz="1400" b="1">
                <a:solidFill>
                  <a:srgbClr val="FFFFFF"/>
                </a:solidFill>
                <a:latin typeface="Arial"/>
              </a:rPr>
              <a:t>Асуух зүйлс: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Ask: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Би энэ хөрөнгө оруулалтыг ойлгож байна уу?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Do I understand this investment?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Энэ бодитой юу?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Is it realistic?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Итгэдэг том хүнтэй ярьсан уу?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Have I talked to a trusted adult?</a:t>
            </a:r>
          </a:p>
          <a:p>
            <a:pPr algn="l">
              <a:spcBef>
                <a:spcPts val="300"/>
              </a:spcBef>
            </a:pPr>
            <a:r>
              <a:rPr sz="1400" b="1">
                <a:solidFill>
                  <a:srgbClr val="FFFFFF"/>
                </a:solidFill>
                <a:latin typeface="Arial"/>
              </a:rPr>
              <a:t>Зөвлөгөө авах хүмүүс: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Seek Advice From: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Эцэг эх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Parents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Багш нар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Teachers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Санхүүгийн мэргэжилтнүүд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Financial professionals</a:t>
            </a:r>
          </a:p>
          <a:p>
            <a:pPr algn="l">
              <a:spcBef>
                <a:spcPts val="300"/>
              </a:spcBef>
            </a:pPr>
            <a:r>
              <a:rPr sz="1400" b="1">
                <a:solidFill>
                  <a:srgbClr val="FFFFFF"/>
                </a:solidFill>
                <a:latin typeface="Arial"/>
              </a:rPr>
              <a:t>Алтан дүрэм: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Golden Rule:</a:t>
            </a:r>
          </a:p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Ойлгохгүй зүйлдээ хэзээ ч бүү хөрөнгө оруул.</a:t>
            </a:r>
          </a:p>
          <a:p>
            <a:pPr algn="l">
              <a:buNone/>
            </a:pPr>
            <a:r>
              <a:rPr sz="900" i="1">
                <a:solidFill>
                  <a:srgbClr val="C9D8EA"/>
                </a:solidFill>
                <a:latin typeface="Arial"/>
              </a:rPr>
              <a:t>Never invest in something you do not understand.</a:t>
            </a:r>
          </a:p>
        </p:txBody>
      </p:sp>
      <p:sp>
        <p:nvSpPr>
          <p:cNvPr id="268" name="Google Shape;268;p32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3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Гол дүгнэлтүүд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Key Takeaways</a:t>
            </a:r>
          </a:p>
        </p:txBody>
      </p:sp>
      <p:sp>
        <p:nvSpPr>
          <p:cNvPr id="274" name="Google Shape;274;p33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000" b="0">
                <a:solidFill>
                  <a:srgbClr val="FFFFFF"/>
                </a:solidFill>
                <a:latin typeface="Arial"/>
              </a:rPr>
              <a:t>Эдгээр таван зарчмыг санаарай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Remember These Five Principles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Бурханы нөөцийн итгэмжит нярав бай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Be a faithful steward of God's resources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Олох, хадгалах, ухаалгаар хөрөнгө оруулахыг сур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Learn to earn, save, and invest wisely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Хэрэгцээ ба хүслийг ялга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Distinguish between needs and wants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Skill болон боловсролдоо хөрөнгө оруул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Invest in your skills and education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Луйвраас зайлсхийж, мэргэн зөвлөгөө ав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Avoid scams and seek wise counsel</a:t>
            </a:r>
          </a:p>
        </p:txBody>
      </p:sp>
      <p:sp>
        <p:nvSpPr>
          <p:cNvPr id="275" name="Google Shape;275;p33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600" b="1">
                <a:solidFill>
                  <a:srgbClr val="FFFFFF"/>
                </a:solidFill>
                <a:latin typeface="Arial"/>
              </a:rPr>
              <a:t>Санхүүгийн удирдлага ба хөрөнгө оруулалт гэж юу вэ?</a:t>
            </a:r>
            <a:endParaRPr sz="2500"/>
          </a:p>
          <a:p>
            <a:pPr algn="l">
              <a:buNone/>
            </a:pPr>
            <a:r>
              <a:rPr sz="1500" i="1">
                <a:solidFill>
                  <a:srgbClr val="C9D8EA"/>
                </a:solidFill>
                <a:latin typeface="Arial"/>
              </a:rPr>
              <a:t>What is Financial Management &amp; Investment?</a:t>
            </a:r>
          </a:p>
        </p:txBody>
      </p:sp>
      <p:sp>
        <p:nvSpPr>
          <p:cNvPr id="148" name="Google Shape;148;p15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Гол санаа: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Key Idea: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Санхүүгийн хөрөнгө оруулалт гэдэг нь нөөцийг ухаалгаар ашиглаж, цаг хугацааны явцад өсгөх явдал.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Financial investment is using resources wisely so they grow over time.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Христэд итгэгчдийн хувьд бид Бурханы итгэмжлэн өгсөн зүйлсийн итгэмжит нярав байхаар дуудагдсан.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As Christians, we are called to be faithful stewards of what God entrusts to us.</a:t>
            </a:r>
          </a:p>
        </p:txBody>
      </p:sp>
      <p:sp>
        <p:nvSpPr>
          <p:cNvPr id="149" name="Google Shape;149;p15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600" b="1">
                <a:solidFill>
                  <a:srgbClr val="FFFFFF"/>
                </a:solidFill>
                <a:latin typeface="Arial"/>
              </a:rPr>
              <a:t>Яагаад хөрөнгө оруулалтын талаар сурах ёстой вэ?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Why Should We Learn About Investing?</a:t>
            </a:r>
          </a:p>
        </p:txBody>
      </p:sp>
      <p:sp>
        <p:nvSpPr>
          <p:cNvPr id="155" name="Google Shape;155;p16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1. Худалдан авах чадвараа хамгаалах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1. Protect Your Purchasing Power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Мөнгө зүгээр хэвтэхэд үнэ цэнээ алдаж болно.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Money loses value if it sits idle.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Хөрөнгө оруулалт нь хөрөнгөө хадгалж, өсгөхөд тусалдаг.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Investing helps maintain and grow your wealth.</a:t>
            </a:r>
          </a:p>
          <a:p>
            <a:pPr algn="l">
              <a:spcBef>
                <a:spcPts val="300"/>
              </a:spcBef>
            </a:pPr>
            <a:r>
              <a:rPr sz="2000" b="1">
                <a:solidFill>
                  <a:srgbClr val="FFFFFF"/>
                </a:solidFill>
                <a:latin typeface="Arial"/>
              </a:rPr>
              <a:t>2. Инфляц өссөөр байдаг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2. Inflation Continues to Rise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Хоол, тээвэр, боловсролын үнэ цаг хугацааны явцад нэмэгддэг.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Prices of food, transportation, and education increase over time.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Зөвхөн хадгаламж инфляцыг гүйцэхгүй байж болно.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Savings alone may not keep up with inflation.</a:t>
            </a:r>
          </a:p>
        </p:txBody>
      </p:sp>
      <p:sp>
        <p:nvSpPr>
          <p:cNvPr id="156" name="Google Shape;156;p16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600" b="1">
                <a:solidFill>
                  <a:srgbClr val="FFFFFF"/>
                </a:solidFill>
                <a:latin typeface="Arial"/>
              </a:rPr>
              <a:t>Яагаад хөрөнгө оруулалтын талаар сурах ёстой вэ?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Why Should We Learn About Investing?</a:t>
            </a:r>
          </a:p>
        </p:txBody>
      </p:sp>
      <p:sp>
        <p:nvSpPr>
          <p:cNvPr id="162" name="Google Shape;162;p17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2000" b="1">
                <a:solidFill>
                  <a:srgbClr val="FFFFFF"/>
                </a:solidFill>
                <a:latin typeface="Arial"/>
              </a:rPr>
              <a:t>3. Ирээдүйн зорилгодоо бэлдэх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3. Prepare for Future Goals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Их сургуулийн төлбөр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University tuition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Бизнес эхлүүлэх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Starting a business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Гэр бүлээ дэмжих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Supporting your family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Бусдад өгөөмрөөр туслах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Giving generously to others</a:t>
            </a:r>
          </a:p>
        </p:txBody>
      </p:sp>
      <p:sp>
        <p:nvSpPr>
          <p:cNvPr id="163" name="Google Shape;163;p17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Нярав байдал ба Библийн сэтгэлгээ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Stewardship and a Biblical Mindset</a:t>
            </a:r>
          </a:p>
        </p:txBody>
      </p:sp>
      <p:sp>
        <p:nvSpPr>
          <p:cNvPr id="169" name="Google Shape;169;p18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rial"/>
              </a:rPr>
              <a:t>Бурхан бүхний эзэн</a:t>
            </a:r>
            <a:endParaRPr sz="1400"/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God Owns Everything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Бид эзэд биш, менежерүүд.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We are managers, not owners.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Бидэнд байгаа бүх зүйл Бурханаас ирдэг.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Everything we have comes from God.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Сайн нярав байна гэдэг нь: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Good Stewardship Means: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Хариуцлагатай байх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Being responsible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Урьдчилан төлөвлөх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Planning ahead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Үрэлгэн зарцуулалтаас зайлсхийх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Avoiding wasteful spending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Нөөцөө Бурханы алдрын төлөө ашиглах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Using resources to glorify God</a:t>
            </a:r>
          </a:p>
        </p:txBody>
      </p:sp>
      <p:sp>
        <p:nvSpPr>
          <p:cNvPr id="170" name="Google Shape;170;p18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Санхүүгийн аяллаа эхлэх нь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Starting Your Financial Journey</a:t>
            </a:r>
          </a:p>
        </p:txBody>
      </p:sp>
      <p:sp>
        <p:nvSpPr>
          <p:cNvPr id="176" name="Google Shape;176;p19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000" b="0">
                <a:solidFill>
                  <a:srgbClr val="FFFFFF"/>
                </a:solidFill>
                <a:latin typeface="Arial"/>
              </a:rPr>
              <a:t>Алхам 1: Мөнгө яаж олохоо сур</a:t>
            </a:r>
            <a:endParaRPr sz="1400"/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Step 1: Learn How to Earn Money</a:t>
            </a:r>
          </a:p>
          <a:p>
            <a:pPr algn="l">
              <a:spcBef>
                <a:spcPts val="300"/>
              </a:spcBef>
            </a:pPr>
            <a:r>
              <a:rPr sz="2000" b="1">
                <a:solidFill>
                  <a:srgbClr val="FFFFFF"/>
                </a:solidFill>
                <a:latin typeface="Arial"/>
              </a:rPr>
              <a:t>Ярилцах асуулт: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Discussion Question:</a:t>
            </a:r>
          </a:p>
          <a:p>
            <a:pPr algn="l"/>
            <a:r>
              <a:rPr sz="2000" b="0">
                <a:solidFill>
                  <a:srgbClr val="FFFFFF"/>
                </a:solidFill>
                <a:latin typeface="Arial"/>
              </a:rPr>
              <a:t>Сурагчид сайн, шударга аргаар яаж мөнгө олж болох вэ?</a:t>
            </a:r>
          </a:p>
          <a:p>
            <a:pPr algn="l">
              <a:buNone/>
            </a:pPr>
            <a:r>
              <a:rPr sz="1200" i="1">
                <a:solidFill>
                  <a:srgbClr val="C9D8EA"/>
                </a:solidFill>
                <a:latin typeface="Arial"/>
              </a:rPr>
              <a:t>What are some good ways for students to earn money?</a:t>
            </a:r>
          </a:p>
        </p:txBody>
      </p:sp>
      <p:sp>
        <p:nvSpPr>
          <p:cNvPr id="177" name="Google Shape;177;p19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Санхүүгийн аяллаа эхлэх нь</a:t>
            </a:r>
            <a:endParaRPr sz="2500"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Starting Your Financial Journey</a:t>
            </a:r>
          </a:p>
        </p:txBody>
      </p:sp>
      <p:sp>
        <p:nvSpPr>
          <p:cNvPr id="183" name="Google Shape;183;p20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rial"/>
              </a:rPr>
              <a:t>Боломжит хариултууд:</a:t>
            </a:r>
            <a:endParaRPr sz="1400"/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Possible Answers: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Жижиг бизнес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Small business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Давтлага өгөх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Tutoring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Гар хийцийн бүтээгдэхүүн зарах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Selling handmade products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Мал аж ахуй эрхлэх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Farming or raising livestock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Freelance чадвар ашиглах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Freelance skills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Гол зарчим: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Key Principle: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Хөрөнгө оруулахаас өмнө орлого хэрэгтэй.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Before investing, you need income.</a:t>
            </a:r>
          </a:p>
        </p:txBody>
      </p:sp>
      <p:sp>
        <p:nvSpPr>
          <p:cNvPr id="184" name="Google Shape;184;p20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 txBox="1"/>
          <p:nvPr>
            <p:ph type="title"/>
          </p:nvPr>
        </p:nvSpPr>
        <p:spPr>
          <a:xfrm>
            <a:off x="650000" y="300000"/>
            <a:ext cx="7900000" cy="9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200" b="1">
                <a:solidFill>
                  <a:srgbClr val="FFFFFF"/>
                </a:solidFill>
                <a:latin typeface="Arial"/>
              </a:rPr>
              <a:t>Бодит хөрөнгө оруулалтын жишээ</a:t>
            </a:r>
            <a:endParaRPr/>
          </a:p>
          <a:p>
            <a:pPr algn="l">
              <a:buNone/>
            </a:pPr>
            <a:r>
              <a:rPr sz="1700" i="1">
                <a:solidFill>
                  <a:srgbClr val="C9D8EA"/>
                </a:solidFill>
                <a:latin typeface="Arial"/>
              </a:rPr>
              <a:t>Example of Real Investment</a:t>
            </a:r>
          </a:p>
        </p:txBody>
      </p:sp>
      <p:sp>
        <p:nvSpPr>
          <p:cNvPr id="190" name="Google Shape;190;p21"/>
          <p:cNvSpPr txBox="1"/>
          <p:nvPr>
            <p:ph idx="1" type="body"/>
          </p:nvPr>
        </p:nvSpPr>
        <p:spPr>
          <a:xfrm>
            <a:off x="650000" y="1350000"/>
            <a:ext cx="7900000" cy="33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rial"/>
              </a:rPr>
              <a:t>Мал өсгөх:</a:t>
            </a:r>
            <a:endParaRPr sz="1400"/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Raising Livestock: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Хурга эсвэл унага өсгөх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Raise a baby sheep or horse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Өсөлтөд нь цаг, нөөц зарцуулах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Invest time and resources into growth</a:t>
            </a:r>
          </a:p>
          <a:p>
            <a:pPr algn="l">
              <a:spcBef>
                <a:spcPts val="300"/>
              </a:spcBef>
            </a:pPr>
            <a:r>
              <a:rPr sz="1600" b="1">
                <a:solidFill>
                  <a:srgbClr val="FFFFFF"/>
                </a:solidFill>
                <a:latin typeface="Arial"/>
              </a:rPr>
              <a:t>Боломжит өгөөж: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Potential Returns: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Ноос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Wool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Мах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Meat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Сүү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Milk</a:t>
            </a:r>
          </a:p>
          <a:p>
            <a:pPr algn="l"/>
            <a:r>
              <a:rPr sz="1600" b="0">
                <a:solidFill>
                  <a:srgbClr val="FFFFFF"/>
                </a:solidFill>
                <a:latin typeface="Arial"/>
              </a:rPr>
              <a:t>Ирээдүйн үр төл</a:t>
            </a:r>
          </a:p>
          <a:p>
            <a:pPr algn="l">
              <a:buNone/>
            </a:pPr>
            <a:r>
              <a:rPr sz="1000" i="1">
                <a:solidFill>
                  <a:srgbClr val="C9D8EA"/>
                </a:solidFill>
                <a:latin typeface="Arial"/>
              </a:rPr>
              <a:t>Future offspring</a:t>
            </a:r>
          </a:p>
        </p:txBody>
      </p:sp>
      <p:sp>
        <p:nvSpPr>
          <p:cNvPr id="191" name="Google Shape;191;p21"/>
          <p:cNvSpPr txBox="1"/>
          <p:nvPr>
            <p:ph idx="2" type="body"/>
          </p:nvPr>
        </p:nvSpPr>
        <p:spPr>
          <a:xfrm>
            <a:off x="4933226" y="1567550"/>
            <a:ext cx="3945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